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10" r:id="rId3"/>
    <p:sldId id="328" r:id="rId4"/>
    <p:sldId id="378" r:id="rId5"/>
    <p:sldId id="329" r:id="rId6"/>
    <p:sldId id="384" r:id="rId7"/>
    <p:sldId id="330" r:id="rId8"/>
    <p:sldId id="385" r:id="rId9"/>
    <p:sldId id="366" r:id="rId10"/>
    <p:sldId id="265" r:id="rId11"/>
  </p:sldIdLst>
  <p:sldSz cx="1219835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E5C"/>
    <a:srgbClr val="FFFFFF"/>
    <a:srgbClr val="4D94FF"/>
    <a:srgbClr val="F4F4F4"/>
    <a:srgbClr val="FF8500"/>
    <a:srgbClr val="00B0F0"/>
    <a:srgbClr val="0D0D0D"/>
    <a:srgbClr val="8BAB00"/>
    <a:srgbClr val="0066FF"/>
    <a:srgbClr val="3C78C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03447BB-5D67-496B-8E87-E561075AD55C}" styleName="深色样式 1 - 强调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190" autoAdjust="0"/>
    <p:restoredTop sz="94660"/>
  </p:normalViewPr>
  <p:slideViewPr>
    <p:cSldViewPr>
      <p:cViewPr varScale="1">
        <p:scale>
          <a:sx n="70" d="100"/>
          <a:sy n="70" d="100"/>
        </p:scale>
        <p:origin x="-636" y="-108"/>
      </p:cViewPr>
      <p:guideLst>
        <p:guide orient="horz" pos="2160"/>
        <p:guide pos="384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91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F3725-0D92-49D9-88BD-0A725DCC5ECA}" type="datetimeFigureOut">
              <a:rPr lang="zh-CN" altLang="en-US" smtClean="0"/>
              <a:pPr/>
              <a:t>2015/5/12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BA8C6-1B8B-494C-881B-33C94A7D20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34963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34892-2594-4348-9B59-391C3F1BE7C4}" type="datetimeFigureOut">
              <a:rPr lang="zh-CN" altLang="en-US" smtClean="0"/>
              <a:pPr/>
              <a:t>2015/5/12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85800"/>
            <a:ext cx="6099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031C7-A97A-4B3D-B11F-B8701A7D07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14224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hyperlink" Target="mailto:info@eyefulpresentations.co.uk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29493" y="0"/>
            <a:ext cx="2736304" cy="6858000"/>
          </a:xfrm>
          <a:prstGeom prst="rect">
            <a:avLst/>
          </a:prstGeom>
          <a:solidFill>
            <a:srgbClr val="4D9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/>
        </p:nvSpPr>
        <p:spPr>
          <a:xfrm>
            <a:off x="2170085" y="1484784"/>
            <a:ext cx="3888432" cy="388843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>
            <a:off x="7099307" y="3289938"/>
            <a:ext cx="3599316" cy="62392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Made by Zhaofeng</a:t>
            </a:r>
            <a:endParaRPr lang="zh-CN" altLang="en-US" sz="32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0" name="矩形 19"/>
          <p:cNvSpPr/>
          <p:nvPr userDrawn="1"/>
        </p:nvSpPr>
        <p:spPr>
          <a:xfrm>
            <a:off x="6742117" y="2383689"/>
            <a:ext cx="435888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b="1" dirty="0" smtClean="0">
                <a:latin typeface="+mn-ea"/>
                <a:ea typeface="+mn-ea"/>
                <a:cs typeface="Verdana" pitchFamily="34" charset="0"/>
              </a:rPr>
              <a:t>兆峰公司简介</a:t>
            </a:r>
            <a:endParaRPr lang="zh-CN" altLang="en-US" sz="5400" b="1" dirty="0">
              <a:latin typeface="+mn-ea"/>
              <a:ea typeface="+mn-ea"/>
              <a:cs typeface="Verdana" pitchFamily="34" charset="0"/>
            </a:endParaRPr>
          </a:p>
        </p:txBody>
      </p:sp>
      <p:sp>
        <p:nvSpPr>
          <p:cNvPr id="21" name="矩形 20"/>
          <p:cNvSpPr/>
          <p:nvPr userDrawn="1"/>
        </p:nvSpPr>
        <p:spPr>
          <a:xfrm>
            <a:off x="2486617" y="1928802"/>
            <a:ext cx="3240360" cy="348342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anchor="ctr">
            <a:prstTxWarp prst="textArchUp">
              <a:avLst>
                <a:gd name="adj" fmla="val 12323912"/>
              </a:avLst>
            </a:prstTxWarp>
          </a:bodyPr>
          <a:lstStyle/>
          <a:p>
            <a:pPr lvl="0" algn="ctr">
              <a:defRPr/>
            </a:pPr>
            <a:r>
              <a:rPr lang="zh-CN" altLang="en-US" sz="2800" kern="0" dirty="0" smtClean="0">
                <a:solidFill>
                  <a:srgbClr val="7D7D7D"/>
                </a:solidFill>
                <a:latin typeface="微软雅黑" pitchFamily="34" charset="-122"/>
                <a:ea typeface="微软雅黑" pitchFamily="34" charset="-122"/>
              </a:rPr>
              <a:t>兆峰公司简介</a:t>
            </a:r>
            <a:endParaRPr lang="zh-CN" altLang="en-US" sz="2800" kern="0" dirty="0">
              <a:solidFill>
                <a:srgbClr val="7D7D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图片 8" descr="标-01.tif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84465" y="2500306"/>
            <a:ext cx="2571768" cy="22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2380777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 userDrawn="1"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Rectangle 3"/>
          <p:cNvSpPr/>
          <p:nvPr userDrawn="1"/>
        </p:nvSpPr>
        <p:spPr bwMode="auto">
          <a:xfrm rot="16200000">
            <a:off x="-233403" y="695952"/>
            <a:ext cx="856800" cy="389993"/>
          </a:xfrm>
          <a:custGeom>
            <a:avLst/>
            <a:gdLst/>
            <a:ahLst/>
            <a:cxnLst/>
            <a:rect l="l" t="t" r="r" b="b"/>
            <a:pathLst>
              <a:path w="1512168" h="411499">
                <a:moveTo>
                  <a:pt x="0" y="0"/>
                </a:moveTo>
                <a:lnTo>
                  <a:pt x="1512168" y="0"/>
                </a:lnTo>
                <a:lnTo>
                  <a:pt x="1512168" y="111467"/>
                </a:lnTo>
                <a:lnTo>
                  <a:pt x="1512168" y="260647"/>
                </a:lnTo>
                <a:lnTo>
                  <a:pt x="1512168" y="351491"/>
                </a:lnTo>
                <a:cubicBezTo>
                  <a:pt x="1512168" y="384633"/>
                  <a:pt x="1485302" y="411499"/>
                  <a:pt x="1452160" y="411499"/>
                </a:cubicBezTo>
                <a:lnTo>
                  <a:pt x="60008" y="411499"/>
                </a:lnTo>
                <a:cubicBezTo>
                  <a:pt x="26866" y="411499"/>
                  <a:pt x="0" y="384633"/>
                  <a:pt x="0" y="351491"/>
                </a:cubicBezTo>
                <a:lnTo>
                  <a:pt x="0" y="260647"/>
                </a:lnTo>
                <a:lnTo>
                  <a:pt x="0" y="111467"/>
                </a:lnTo>
                <a:close/>
              </a:path>
            </a:pathLst>
          </a:custGeom>
          <a:solidFill>
            <a:srgbClr val="00B0F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6109" tIns="38049" rIns="38049" bIns="7610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2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-4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8" name="Rectangle 3"/>
          <p:cNvSpPr/>
          <p:nvPr userDrawn="1"/>
        </p:nvSpPr>
        <p:spPr bwMode="auto">
          <a:xfrm>
            <a:off x="455208" y="462959"/>
            <a:ext cx="1512168" cy="856390"/>
          </a:xfrm>
          <a:prstGeom prst="roundRect">
            <a:avLst>
              <a:gd name="adj" fmla="val 6940"/>
            </a:avLst>
          </a:prstGeom>
          <a:solidFill>
            <a:srgbClr val="00B0F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6109" tIns="38049" rIns="38049" bIns="7610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3210"/>
            <a:endParaRPr lang="en-US" sz="1500" kern="0" spc="-4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3" name="TextBox 15"/>
          <p:cNvSpPr txBox="1"/>
          <p:nvPr userDrawn="1"/>
        </p:nvSpPr>
        <p:spPr>
          <a:xfrm>
            <a:off x="455208" y="953247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Agency FB" panose="020B0503020202020204" pitchFamily="34" charset="0"/>
                <a:ea typeface="Adobe 宋体 Std L" pitchFamily="18" charset="-122"/>
              </a:rPr>
              <a:t>Contents Page</a:t>
            </a:r>
            <a:endParaRPr lang="zh-CN" altLang="en-US" sz="1600" dirty="0">
              <a:solidFill>
                <a:schemeClr val="bg1"/>
              </a:solidFill>
              <a:latin typeface="Agency FB" panose="020B0503020202020204" pitchFamily="34" charset="0"/>
              <a:ea typeface="Adobe 宋体 Std L" pitchFamily="18" charset="-122"/>
            </a:endParaRPr>
          </a:p>
        </p:txBody>
      </p:sp>
      <p:sp>
        <p:nvSpPr>
          <p:cNvPr id="14" name="文本框 13"/>
          <p:cNvSpPr txBox="1"/>
          <p:nvPr userDrawn="1"/>
        </p:nvSpPr>
        <p:spPr>
          <a:xfrm>
            <a:off x="455208" y="512714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ea typeface="微软雅黑"/>
              </a:rPr>
              <a:t>目录页</a:t>
            </a:r>
            <a:endParaRPr lang="zh-CN" altLang="en-US" sz="2400" b="1" dirty="0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41" name="矩形 40"/>
          <p:cNvSpPr/>
          <p:nvPr userDrawn="1"/>
        </p:nvSpPr>
        <p:spPr>
          <a:xfrm>
            <a:off x="4720496" y="0"/>
            <a:ext cx="306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15"/>
          <p:cNvSpPr txBox="1"/>
          <p:nvPr userDrawn="1"/>
        </p:nvSpPr>
        <p:spPr>
          <a:xfrm>
            <a:off x="11092878" y="625879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75000"/>
                  </a:schemeClr>
                </a:solidFill>
              </a:rPr>
              <a:t>—  </a:t>
            </a:r>
            <a:fld id="{2EEF1883-7A0E-4F66-9932-E581691AD397}" type="slidenum">
              <a:rPr lang="zh-CN" altLang="en-US" sz="16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r>
              <a:rPr lang="zh-CN" altLang="en-US" sz="16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altLang="zh-CN" sz="1600" dirty="0" smtClean="0">
                <a:solidFill>
                  <a:schemeClr val="bg1">
                    <a:lumMod val="75000"/>
                  </a:schemeClr>
                </a:solidFill>
              </a:rPr>
              <a:t>—</a:t>
            </a:r>
            <a:r>
              <a:rPr lang="zh-CN" altLang="en-US" sz="16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zh-CN" altLang="en-US" sz="1600" b="0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椭圆 24"/>
          <p:cNvSpPr/>
          <p:nvPr userDrawn="1"/>
        </p:nvSpPr>
        <p:spPr>
          <a:xfrm>
            <a:off x="4675496" y="1340768"/>
            <a:ext cx="396000" cy="396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9" name="椭圆 28"/>
          <p:cNvSpPr/>
          <p:nvPr userDrawn="1"/>
        </p:nvSpPr>
        <p:spPr>
          <a:xfrm>
            <a:off x="4670415" y="4748225"/>
            <a:ext cx="395287" cy="39528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TextBox 8"/>
          <p:cNvSpPr txBox="1">
            <a:spLocks noChangeArrowheads="1"/>
          </p:cNvSpPr>
          <p:nvPr userDrawn="1"/>
        </p:nvSpPr>
        <p:spPr bwMode="auto">
          <a:xfrm>
            <a:off x="5384795" y="1282471"/>
            <a:ext cx="27193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公司介绍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3" name="椭圆 32"/>
          <p:cNvSpPr/>
          <p:nvPr userDrawn="1"/>
        </p:nvSpPr>
        <p:spPr>
          <a:xfrm>
            <a:off x="4670415" y="3105151"/>
            <a:ext cx="395287" cy="39528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TextBox 8"/>
          <p:cNvSpPr txBox="1">
            <a:spLocks noChangeArrowheads="1"/>
          </p:cNvSpPr>
          <p:nvPr userDrawn="1"/>
        </p:nvSpPr>
        <p:spPr bwMode="auto">
          <a:xfrm>
            <a:off x="5384795" y="3058539"/>
            <a:ext cx="27193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福利待遇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 userDrawn="1"/>
        </p:nvSpPr>
        <p:spPr bwMode="auto">
          <a:xfrm>
            <a:off x="5380055" y="4701613"/>
            <a:ext cx="27193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发展平台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Rectangle 3"/>
          <p:cNvSpPr/>
          <p:nvPr userDrawn="1"/>
        </p:nvSpPr>
        <p:spPr bwMode="auto">
          <a:xfrm rot="16200000">
            <a:off x="-233403" y="695952"/>
            <a:ext cx="856800" cy="389993"/>
          </a:xfrm>
          <a:custGeom>
            <a:avLst/>
            <a:gdLst/>
            <a:ahLst/>
            <a:cxnLst/>
            <a:rect l="l" t="t" r="r" b="b"/>
            <a:pathLst>
              <a:path w="1512168" h="411499">
                <a:moveTo>
                  <a:pt x="0" y="0"/>
                </a:moveTo>
                <a:lnTo>
                  <a:pt x="1512168" y="0"/>
                </a:lnTo>
                <a:lnTo>
                  <a:pt x="1512168" y="111467"/>
                </a:lnTo>
                <a:lnTo>
                  <a:pt x="1512168" y="260647"/>
                </a:lnTo>
                <a:lnTo>
                  <a:pt x="1512168" y="351491"/>
                </a:lnTo>
                <a:cubicBezTo>
                  <a:pt x="1512168" y="384633"/>
                  <a:pt x="1485302" y="411499"/>
                  <a:pt x="1452160" y="411499"/>
                </a:cubicBezTo>
                <a:lnTo>
                  <a:pt x="60008" y="411499"/>
                </a:lnTo>
                <a:cubicBezTo>
                  <a:pt x="26866" y="411499"/>
                  <a:pt x="0" y="384633"/>
                  <a:pt x="0" y="351491"/>
                </a:cubicBezTo>
                <a:lnTo>
                  <a:pt x="0" y="260647"/>
                </a:lnTo>
                <a:lnTo>
                  <a:pt x="0" y="111467"/>
                </a:lnTo>
                <a:close/>
              </a:path>
            </a:pathLst>
          </a:custGeom>
          <a:solidFill>
            <a:srgbClr val="00B0F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6109" tIns="38049" rIns="38049" bIns="7610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2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-4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3"/>
          <p:cNvSpPr/>
          <p:nvPr userDrawn="1"/>
        </p:nvSpPr>
        <p:spPr bwMode="auto">
          <a:xfrm>
            <a:off x="455208" y="462959"/>
            <a:ext cx="1512168" cy="856390"/>
          </a:xfrm>
          <a:prstGeom prst="roundRect">
            <a:avLst>
              <a:gd name="adj" fmla="val 6940"/>
            </a:avLst>
          </a:prstGeom>
          <a:solidFill>
            <a:srgbClr val="00B0F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6109" tIns="38049" rIns="38049" bIns="7610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3210"/>
            <a:endParaRPr lang="en-US" sz="1500" kern="0" spc="-4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TextBox 15"/>
          <p:cNvSpPr txBox="1"/>
          <p:nvPr userDrawn="1"/>
        </p:nvSpPr>
        <p:spPr>
          <a:xfrm>
            <a:off x="455208" y="953248"/>
            <a:ext cx="1512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Agency FB" panose="020B0503020202020204" pitchFamily="34" charset="0"/>
                <a:ea typeface="Adobe 宋体 Std L" pitchFamily="18" charset="-122"/>
              </a:rPr>
              <a:t>Transition Page</a:t>
            </a:r>
          </a:p>
        </p:txBody>
      </p:sp>
      <p:sp>
        <p:nvSpPr>
          <p:cNvPr id="11" name="文本框 10"/>
          <p:cNvSpPr txBox="1"/>
          <p:nvPr userDrawn="1"/>
        </p:nvSpPr>
        <p:spPr>
          <a:xfrm>
            <a:off x="455208" y="512714"/>
            <a:ext cx="1512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ea typeface="微软雅黑"/>
              </a:rPr>
              <a:t>过渡页</a:t>
            </a:r>
          </a:p>
        </p:txBody>
      </p:sp>
      <p:sp>
        <p:nvSpPr>
          <p:cNvPr id="21" name="TextBox 15"/>
          <p:cNvSpPr txBox="1"/>
          <p:nvPr userDrawn="1"/>
        </p:nvSpPr>
        <p:spPr>
          <a:xfrm>
            <a:off x="11092878" y="625879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75000"/>
                  </a:schemeClr>
                </a:solidFill>
              </a:rPr>
              <a:t>—  </a:t>
            </a:r>
            <a:fld id="{2EEF1883-7A0E-4F66-9932-E581691AD397}" type="slidenum">
              <a:rPr lang="zh-CN" altLang="en-US" sz="16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r>
              <a:rPr lang="zh-CN" altLang="en-US" sz="16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altLang="zh-CN" sz="1600" dirty="0" smtClean="0">
                <a:solidFill>
                  <a:schemeClr val="bg1">
                    <a:lumMod val="75000"/>
                  </a:schemeClr>
                </a:solidFill>
              </a:rPr>
              <a:t>—</a:t>
            </a:r>
            <a:r>
              <a:rPr lang="zh-CN" altLang="en-US" sz="16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zh-CN" altLang="en-US" sz="1600" b="0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60039" y="0"/>
            <a:ext cx="336947" cy="9087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360039" y="908720"/>
            <a:ext cx="436939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8"/>
          <p:cNvSpPr txBox="1"/>
          <p:nvPr userDrawn="1"/>
        </p:nvSpPr>
        <p:spPr>
          <a:xfrm>
            <a:off x="966311" y="260648"/>
            <a:ext cx="3763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第一章</a:t>
            </a:r>
            <a:r>
              <a:rPr lang="en-US" altLang="zh-CN" sz="2400" b="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  </a:t>
            </a:r>
            <a:r>
              <a:rPr lang="zh-CN" altLang="en-US" sz="2800" b="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公司介绍</a:t>
            </a:r>
            <a:endParaRPr lang="zh-CN" altLang="en-US" sz="2800" b="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60039" y="0"/>
            <a:ext cx="336947" cy="9087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360039" y="908720"/>
            <a:ext cx="436939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8"/>
          <p:cNvSpPr txBox="1"/>
          <p:nvPr userDrawn="1"/>
        </p:nvSpPr>
        <p:spPr>
          <a:xfrm>
            <a:off x="966311" y="260648"/>
            <a:ext cx="3763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第二章</a:t>
            </a:r>
            <a:r>
              <a:rPr lang="en-US" altLang="zh-CN" sz="2400" b="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  </a:t>
            </a:r>
            <a:r>
              <a:rPr lang="zh-CN" altLang="en-US" sz="2800" b="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福利待遇</a:t>
            </a:r>
            <a:endParaRPr lang="zh-CN" altLang="en-US" sz="2800" b="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807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60039" y="0"/>
            <a:ext cx="336947" cy="9087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360039" y="908720"/>
            <a:ext cx="436939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8"/>
          <p:cNvSpPr txBox="1"/>
          <p:nvPr userDrawn="1"/>
        </p:nvSpPr>
        <p:spPr>
          <a:xfrm>
            <a:off x="966311" y="260648"/>
            <a:ext cx="3763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第三章</a:t>
            </a:r>
            <a:r>
              <a:rPr lang="en-US" altLang="zh-CN" sz="2400" b="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  </a:t>
            </a:r>
            <a:r>
              <a:rPr lang="zh-CN" altLang="en-US" sz="2800" b="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发展平台</a:t>
            </a:r>
            <a:endParaRPr lang="zh-CN" altLang="en-US" sz="2800" b="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3088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18" y="274638"/>
            <a:ext cx="1097851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918" y="1600201"/>
            <a:ext cx="10978515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917" y="6356351"/>
            <a:ext cx="2846282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7770" y="6356351"/>
            <a:ext cx="3862811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42151" y="6356351"/>
            <a:ext cx="2846282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矩形 104"/>
          <p:cNvSpPr/>
          <p:nvPr userDrawn="1"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1994719" y="0"/>
            <a:ext cx="2736304" cy="6858000"/>
          </a:xfrm>
          <a:prstGeom prst="rect">
            <a:avLst/>
          </a:prstGeom>
          <a:solidFill>
            <a:srgbClr val="4D9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 userDrawn="1"/>
        </p:nvSpPr>
        <p:spPr>
          <a:xfrm>
            <a:off x="1418655" y="1484784"/>
            <a:ext cx="3888432" cy="388843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1742691" y="1961798"/>
            <a:ext cx="3240360" cy="348342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anchor="ctr">
            <a:prstTxWarp prst="textArchUp">
              <a:avLst>
                <a:gd name="adj" fmla="val 12323912"/>
              </a:avLst>
            </a:prstTxWarp>
          </a:bodyPr>
          <a:lstStyle/>
          <a:p>
            <a:pPr lvl="0" algn="ctr">
              <a:defRPr/>
            </a:pPr>
            <a:r>
              <a:rPr lang="en-US" altLang="zh-CN" sz="2800" kern="0" dirty="0" smtClean="0">
                <a:solidFill>
                  <a:srgbClr val="7D7D7D"/>
                </a:solidFill>
                <a:latin typeface="微软雅黑" pitchFamily="34" charset="-122"/>
                <a:ea typeface="微软雅黑" pitchFamily="34" charset="-122"/>
              </a:rPr>
              <a:t>Thank you!</a:t>
            </a:r>
            <a:endParaRPr lang="zh-CN" altLang="en-US" sz="2800" kern="0" dirty="0">
              <a:solidFill>
                <a:srgbClr val="7D7D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 Box 54">
            <a:hlinkClick r:id="rId2"/>
          </p:cNvPr>
          <p:cNvSpPr txBox="1">
            <a:spLocks noChangeArrowheads="1"/>
          </p:cNvSpPr>
          <p:nvPr userDrawn="1"/>
        </p:nvSpPr>
        <p:spPr bwMode="auto">
          <a:xfrm>
            <a:off x="6363231" y="2437312"/>
            <a:ext cx="3569111" cy="35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zfgeo@163.com</a:t>
            </a:r>
            <a:endParaRPr lang="en-US" altLang="zh-CN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TextBox 10"/>
          <p:cNvSpPr>
            <a:spLocks noChangeArrowheads="1"/>
          </p:cNvSpPr>
          <p:nvPr userDrawn="1"/>
        </p:nvSpPr>
        <p:spPr bwMode="auto">
          <a:xfrm>
            <a:off x="6363231" y="3517893"/>
            <a:ext cx="3736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北京市丰台区南三环西路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16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号</a:t>
            </a:r>
            <a:endParaRPr lang="en-US" altLang="zh-CN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" name="Text Box 54">
            <a:hlinkClick r:id="rId2"/>
          </p:cNvPr>
          <p:cNvSpPr txBox="1">
            <a:spLocks noChangeArrowheads="1"/>
          </p:cNvSpPr>
          <p:nvPr userDrawn="1"/>
        </p:nvSpPr>
        <p:spPr bwMode="auto">
          <a:xfrm>
            <a:off x="6363231" y="2977602"/>
            <a:ext cx="3569111" cy="35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010-87576701</a:t>
            </a:r>
            <a:endParaRPr lang="en-US" altLang="zh-CN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椭圆 1"/>
          <p:cNvSpPr/>
          <p:nvPr userDrawn="1"/>
        </p:nvSpPr>
        <p:spPr>
          <a:xfrm>
            <a:off x="2174739" y="4869159"/>
            <a:ext cx="2376263" cy="43204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glow>
              <a:schemeClr val="accent1">
                <a:alpha val="28000"/>
              </a:schemeClr>
            </a:glow>
            <a:softEdge rad="165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8" descr="标-01.tif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27209" y="2571744"/>
            <a:ext cx="2571768" cy="22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13423" y="2357430"/>
            <a:ext cx="500066" cy="482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38427" y="2859985"/>
            <a:ext cx="475062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05709" y="3462479"/>
            <a:ext cx="507780" cy="3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0"/>
          <p:cNvSpPr>
            <a:spLocks noChangeArrowheads="1"/>
          </p:cNvSpPr>
          <p:nvPr userDrawn="1"/>
        </p:nvSpPr>
        <p:spPr bwMode="auto">
          <a:xfrm>
            <a:off x="6363231" y="3817196"/>
            <a:ext cx="3736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搜宝商务中心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3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号楼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1205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室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84579" y="4284278"/>
            <a:ext cx="428910" cy="430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10"/>
          <p:cNvSpPr>
            <a:spLocks noChangeArrowheads="1"/>
          </p:cNvSpPr>
          <p:nvPr userDrawn="1"/>
        </p:nvSpPr>
        <p:spPr bwMode="auto">
          <a:xfrm>
            <a:off x="6384927" y="4314774"/>
            <a:ext cx="3736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郭先生（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Andy)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9631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  <p:bldP spid="20" grpId="2"/>
      <p:bldP spid="21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9850633" y="100369"/>
            <a:ext cx="22493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公司介绍 </a:t>
            </a:r>
            <a:r>
              <a:rPr lang="en-US" altLang="zh-CN" sz="1200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| </a:t>
            </a:r>
            <a:r>
              <a:rPr lang="zh-CN" altLang="en-US" sz="1200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福利待遇</a:t>
            </a:r>
            <a:r>
              <a:rPr lang="en-US" altLang="zh-CN" sz="1200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| </a:t>
            </a:r>
            <a:r>
              <a:rPr lang="zh-CN" altLang="en-US" sz="1200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发展平台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5"/>
          <p:cNvSpPr txBox="1"/>
          <p:nvPr userDrawn="1"/>
        </p:nvSpPr>
        <p:spPr>
          <a:xfrm>
            <a:off x="5607695" y="6258798"/>
            <a:ext cx="1184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>
                    <a:lumMod val="75000"/>
                  </a:schemeClr>
                </a:solidFill>
              </a:rPr>
              <a:t>—  </a:t>
            </a:r>
            <a:fld id="{2EEF1883-7A0E-4F66-9932-E581691AD397}" type="slidenum">
              <a:rPr lang="zh-CN" altLang="en-US" sz="2000" b="1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r>
              <a:rPr lang="zh-CN" altLang="en-US" sz="2000" b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altLang="zh-CN" sz="2000" b="1" dirty="0" smtClean="0">
                <a:solidFill>
                  <a:schemeClr val="bg1">
                    <a:lumMod val="75000"/>
                  </a:schemeClr>
                </a:solidFill>
              </a:rPr>
              <a:t>—</a:t>
            </a:r>
            <a:r>
              <a:rPr lang="zh-CN" altLang="en-US" sz="2000" b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0" y="6129064"/>
            <a:ext cx="12196800" cy="0"/>
          </a:xfrm>
          <a:prstGeom prst="line">
            <a:avLst/>
          </a:prstGeom>
          <a:ln w="76200">
            <a:solidFill>
              <a:srgbClr val="2E81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7"/>
          <p:cNvSpPr txBox="1">
            <a:spLocks noChangeArrowheads="1"/>
          </p:cNvSpPr>
          <p:nvPr userDrawn="1"/>
        </p:nvSpPr>
        <p:spPr bwMode="auto">
          <a:xfrm>
            <a:off x="10814083" y="6221995"/>
            <a:ext cx="1273747" cy="65787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102870" tIns="51435" rIns="102870" bIns="51435">
            <a:spAutoFit/>
          </a:bodyPr>
          <a:lstStyle>
            <a:lvl1pPr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defTabSz="102870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defTabSz="102870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defTabSz="102870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defTabSz="102870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defRPr/>
            </a:pPr>
            <a:r>
              <a:rPr lang="en-US" altLang="zh-CN" sz="3600" b="0" dirty="0" smtClean="0">
                <a:solidFill>
                  <a:schemeClr val="bg1">
                    <a:lumMod val="75000"/>
                  </a:schemeClr>
                </a:solidFill>
                <a:latin typeface="Impact" pitchFamily="34" charset="0"/>
              </a:rPr>
              <a:t>ZFGEO</a:t>
            </a:r>
            <a:endParaRPr lang="zh-CN" altLang="en-US" sz="3600" b="0" dirty="0" smtClean="0">
              <a:solidFill>
                <a:schemeClr val="bg1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94519" y="6320353"/>
            <a:ext cx="1932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www.zfgeo.com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66" r:id="rId5"/>
    <p:sldLayoutId id="2147483667" r:id="rId6"/>
    <p:sldLayoutId id="2147483657" r:id="rId7"/>
    <p:sldLayoutId id="2147483658" r:id="rId8"/>
    <p:sldLayoutId id="2147483665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506852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757886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762154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720496" y="0"/>
            <a:ext cx="306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720496" y="0"/>
            <a:ext cx="306000" cy="1448768"/>
          </a:xfrm>
          <a:prstGeom prst="rect">
            <a:avLst/>
          </a:prstGeom>
          <a:solidFill>
            <a:srgbClr val="4D9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675496" y="1340768"/>
            <a:ext cx="396000" cy="396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4783496" y="1448768"/>
            <a:ext cx="180000" cy="180000"/>
          </a:xfrm>
          <a:prstGeom prst="ellipse">
            <a:avLst/>
          </a:prstGeom>
          <a:solidFill>
            <a:srgbClr val="4D9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4670415" y="4748225"/>
            <a:ext cx="395287" cy="39528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4670415" y="3098657"/>
            <a:ext cx="395287" cy="39528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5313357" y="1267621"/>
            <a:ext cx="3000396" cy="661181"/>
            <a:chOff x="5307087" y="1223890"/>
            <a:chExt cx="2520280" cy="661181"/>
          </a:xfrm>
        </p:grpSpPr>
        <p:sp>
          <p:nvSpPr>
            <p:cNvPr id="38" name="圆角矩形 37"/>
            <p:cNvSpPr/>
            <p:nvPr/>
          </p:nvSpPr>
          <p:spPr>
            <a:xfrm>
              <a:off x="5307087" y="1223890"/>
              <a:ext cx="2520280" cy="661181"/>
            </a:xfrm>
            <a:prstGeom prst="roundRect">
              <a:avLst>
                <a:gd name="adj" fmla="val 10284"/>
              </a:avLst>
            </a:prstGeom>
            <a:solidFill>
              <a:srgbClr val="4D94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圆角矩形 38"/>
            <p:cNvSpPr/>
            <p:nvPr/>
          </p:nvSpPr>
          <p:spPr>
            <a:xfrm>
              <a:off x="5329291" y="1268824"/>
              <a:ext cx="2430000" cy="576000"/>
            </a:xfrm>
            <a:prstGeom prst="roundRect">
              <a:avLst>
                <a:gd name="adj" fmla="val 10284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TextBox 8"/>
          <p:cNvSpPr txBox="1">
            <a:spLocks noChangeArrowheads="1"/>
          </p:cNvSpPr>
          <p:nvPr/>
        </p:nvSpPr>
        <p:spPr bwMode="auto">
          <a:xfrm>
            <a:off x="5384795" y="1282471"/>
            <a:ext cx="27193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公司介绍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5384795" y="3058539"/>
            <a:ext cx="27193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福利待遇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5380055" y="4701613"/>
            <a:ext cx="27193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发展平台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80277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6"/>
          <p:cNvSpPr txBox="1"/>
          <p:nvPr/>
        </p:nvSpPr>
        <p:spPr>
          <a:xfrm>
            <a:off x="966311" y="992282"/>
            <a:ext cx="52768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 b="1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00" dirty="0" smtClean="0"/>
              <a:t>徐水县兆峰传感设备配件有限公司（兆峰公司）</a:t>
            </a:r>
            <a:endParaRPr lang="zh-CN" altLang="en-US" sz="1800" dirty="0"/>
          </a:p>
        </p:txBody>
      </p:sp>
      <p:sp>
        <p:nvSpPr>
          <p:cNvPr id="3" name="矩形 2"/>
          <p:cNvSpPr/>
          <p:nvPr/>
        </p:nvSpPr>
        <p:spPr>
          <a:xfrm>
            <a:off x="966311" y="1500174"/>
            <a:ext cx="10847865" cy="1443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A. 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成立于</a:t>
            </a: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2001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年，公司法定注册地址是保定市徐水县（工厂地址），销售团队在北京市南三环办公。</a:t>
            </a:r>
            <a:endParaRPr lang="en-US" altLang="zh-CN" b="1" dirty="0" smtClean="0">
              <a:solidFill>
                <a:srgbClr val="5F5E5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B. 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致力于石油</a:t>
            </a: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&amp;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天然气勘探中使用的传感器及电缆等设备的生产、销售。</a:t>
            </a:r>
            <a:endParaRPr lang="en-US" altLang="zh-CN" b="1" dirty="0" smtClean="0">
              <a:solidFill>
                <a:srgbClr val="5F5E5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C. 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业务模式是国际贸易，客户遍及美洲</a:t>
            </a: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欧洲</a:t>
            </a: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中东</a:t>
            </a: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东南亚</a:t>
            </a: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澳洲等石油储量丰富的国家。</a:t>
            </a:r>
            <a:endParaRPr lang="zh-CN" altLang="en-US" b="1" dirty="0">
              <a:solidFill>
                <a:srgbClr val="5F5E5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8515" y="3143248"/>
            <a:ext cx="4391644" cy="2714644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978747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720496" y="0"/>
            <a:ext cx="306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720495" y="0"/>
            <a:ext cx="307109" cy="3143248"/>
          </a:xfrm>
          <a:prstGeom prst="rect">
            <a:avLst/>
          </a:prstGeom>
          <a:solidFill>
            <a:srgbClr val="4D9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4675496" y="1340768"/>
            <a:ext cx="396000" cy="396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670415" y="4748225"/>
            <a:ext cx="395287" cy="39528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4670415" y="3098657"/>
            <a:ext cx="395287" cy="39528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783496" y="3214686"/>
            <a:ext cx="180000" cy="180000"/>
          </a:xfrm>
          <a:prstGeom prst="ellipse">
            <a:avLst/>
          </a:prstGeom>
          <a:solidFill>
            <a:srgbClr val="4D9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384795" y="3058539"/>
            <a:ext cx="31702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 smtClean="0">
                <a:solidFill>
                  <a:schemeClr val="bg1"/>
                </a:solidFill>
                <a:latin typeface="+mj-lt"/>
                <a:ea typeface="微软雅黑" pitchFamily="34" charset="-122"/>
                <a:cs typeface="Times New Roman" pitchFamily="18" charset="0"/>
              </a:rPr>
              <a:t>福利待遇</a:t>
            </a:r>
            <a:endParaRPr lang="zh-CN" altLang="en-US" sz="3200" b="1" dirty="0">
              <a:solidFill>
                <a:schemeClr val="bg1"/>
              </a:solidFill>
              <a:latin typeface="+mj-lt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313357" y="3053571"/>
            <a:ext cx="3000396" cy="661181"/>
            <a:chOff x="5307087" y="1223890"/>
            <a:chExt cx="2520280" cy="661181"/>
          </a:xfrm>
        </p:grpSpPr>
        <p:sp>
          <p:nvSpPr>
            <p:cNvPr id="19" name="圆角矩形 18"/>
            <p:cNvSpPr/>
            <p:nvPr/>
          </p:nvSpPr>
          <p:spPr>
            <a:xfrm>
              <a:off x="5307087" y="1223890"/>
              <a:ext cx="2520280" cy="661181"/>
            </a:xfrm>
            <a:prstGeom prst="roundRect">
              <a:avLst>
                <a:gd name="adj" fmla="val 10284"/>
              </a:avLst>
            </a:prstGeom>
            <a:solidFill>
              <a:srgbClr val="4D94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5329291" y="1268824"/>
              <a:ext cx="2430000" cy="576000"/>
            </a:xfrm>
            <a:prstGeom prst="roundRect">
              <a:avLst>
                <a:gd name="adj" fmla="val 10284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5384795" y="1282471"/>
            <a:ext cx="27193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公司介绍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5384795" y="3071810"/>
            <a:ext cx="27193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福利待遇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3" name="TextBox 8"/>
          <p:cNvSpPr txBox="1">
            <a:spLocks noChangeArrowheads="1"/>
          </p:cNvSpPr>
          <p:nvPr/>
        </p:nvSpPr>
        <p:spPr bwMode="auto">
          <a:xfrm>
            <a:off x="5380055" y="4701613"/>
            <a:ext cx="27193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发展平台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2244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966311" y="992282"/>
            <a:ext cx="5276878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 b="1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00" dirty="0" smtClean="0"/>
              <a:t>转正后福利待遇</a:t>
            </a:r>
            <a:endParaRPr lang="zh-CN" altLang="zh-CN" sz="1800" dirty="0"/>
          </a:p>
        </p:txBody>
      </p:sp>
      <p:sp>
        <p:nvSpPr>
          <p:cNvPr id="4" name="矩形 3"/>
          <p:cNvSpPr/>
          <p:nvPr/>
        </p:nvSpPr>
        <p:spPr>
          <a:xfrm>
            <a:off x="966311" y="1571612"/>
            <a:ext cx="10847865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A. 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起薪：销售行业的优势起薪。</a:t>
            </a:r>
            <a:endParaRPr lang="en-US" altLang="zh-CN" b="1" dirty="0" smtClean="0">
              <a:solidFill>
                <a:srgbClr val="5F5E5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Aft>
                <a:spcPts val="1200"/>
              </a:spcAft>
            </a:pP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B. 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五险：养老保险、医疗保险、失业保险、工伤保险和生育保险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b="1" dirty="0" smtClean="0">
              <a:solidFill>
                <a:srgbClr val="5F5E5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Aft>
                <a:spcPts val="1200"/>
              </a:spcAft>
            </a:pP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C. 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差补：境外出差的出差补助（</a:t>
            </a: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美金</a:t>
            </a: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天）。</a:t>
            </a:r>
            <a:endParaRPr lang="en-US" altLang="zh-CN" b="1" dirty="0" smtClean="0">
              <a:solidFill>
                <a:srgbClr val="5F5E5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Aft>
                <a:spcPts val="1200"/>
              </a:spcAft>
            </a:pP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D. 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提成：根据销售额。</a:t>
            </a:r>
            <a:endParaRPr lang="en-US" altLang="zh-CN" b="1" dirty="0" smtClean="0">
              <a:solidFill>
                <a:srgbClr val="5F5E5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Aft>
                <a:spcPts val="1200"/>
              </a:spcAft>
            </a:pP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E. 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奖金：根据对公司实际贡献。</a:t>
            </a:r>
            <a:endParaRPr lang="en-US" altLang="zh-CN" b="1" dirty="0" smtClean="0">
              <a:solidFill>
                <a:srgbClr val="5F5E5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Aft>
                <a:spcPts val="1200"/>
              </a:spcAft>
            </a:pP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注：因为是大客户销售，需长期跟进，所以第一年不对销售业绩施加要求。</a:t>
            </a:r>
            <a:endParaRPr lang="en-US" altLang="zh-CN" b="1" dirty="0" smtClean="0">
              <a:solidFill>
                <a:srgbClr val="5F5E5C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720496" y="0"/>
            <a:ext cx="306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720495" y="0"/>
            <a:ext cx="307109" cy="4786322"/>
          </a:xfrm>
          <a:prstGeom prst="rect">
            <a:avLst/>
          </a:prstGeom>
          <a:solidFill>
            <a:srgbClr val="4D9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675496" y="1340768"/>
            <a:ext cx="396000" cy="396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670415" y="4748225"/>
            <a:ext cx="395287" cy="39528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670415" y="3098657"/>
            <a:ext cx="395287" cy="39528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4783496" y="4857760"/>
            <a:ext cx="180000" cy="180000"/>
          </a:xfrm>
          <a:prstGeom prst="ellipse">
            <a:avLst/>
          </a:prstGeom>
          <a:solidFill>
            <a:srgbClr val="4D9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5384795" y="4643446"/>
            <a:ext cx="34448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 smtClean="0">
                <a:solidFill>
                  <a:schemeClr val="bg1"/>
                </a:solidFill>
                <a:latin typeface="+mj-lt"/>
                <a:ea typeface="微软雅黑" pitchFamily="34" charset="-122"/>
                <a:cs typeface="Times New Roman" pitchFamily="18" charset="0"/>
              </a:rPr>
              <a:t>发展平台</a:t>
            </a:r>
            <a:endParaRPr lang="zh-CN" altLang="en-US" sz="3200" b="1" dirty="0">
              <a:solidFill>
                <a:schemeClr val="bg1"/>
              </a:solidFill>
              <a:latin typeface="+mj-lt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313357" y="4643446"/>
            <a:ext cx="3000396" cy="661181"/>
            <a:chOff x="5307087" y="1223890"/>
            <a:chExt cx="2520280" cy="661181"/>
          </a:xfrm>
        </p:grpSpPr>
        <p:sp>
          <p:nvSpPr>
            <p:cNvPr id="19" name="圆角矩形 18"/>
            <p:cNvSpPr/>
            <p:nvPr/>
          </p:nvSpPr>
          <p:spPr>
            <a:xfrm>
              <a:off x="5307087" y="1223890"/>
              <a:ext cx="2520280" cy="661181"/>
            </a:xfrm>
            <a:prstGeom prst="roundRect">
              <a:avLst>
                <a:gd name="adj" fmla="val 10284"/>
              </a:avLst>
            </a:prstGeom>
            <a:solidFill>
              <a:srgbClr val="4D94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5329291" y="1268824"/>
              <a:ext cx="2430000" cy="576000"/>
            </a:xfrm>
            <a:prstGeom prst="roundRect">
              <a:avLst>
                <a:gd name="adj" fmla="val 10284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5384795" y="1282471"/>
            <a:ext cx="27193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公司介绍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5384795" y="3058539"/>
            <a:ext cx="27193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福利待遇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3" name="TextBox 8"/>
          <p:cNvSpPr txBox="1">
            <a:spLocks noChangeArrowheads="1"/>
          </p:cNvSpPr>
          <p:nvPr/>
        </p:nvSpPr>
        <p:spPr bwMode="auto">
          <a:xfrm>
            <a:off x="5380055" y="4701613"/>
            <a:ext cx="27193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发展平台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7307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966311" y="992282"/>
            <a:ext cx="5276878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 b="1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3.1 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出国参展</a:t>
            </a:r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拜访</a:t>
            </a:r>
            <a:endParaRPr lang="zh-CN" altLang="zh-CN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6311" y="1571612"/>
            <a:ext cx="10847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A. 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参加展会：每年至少</a:t>
            </a:r>
            <a:r>
              <a:rPr 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次国际展会机会（美国一次，欧洲一次）。</a:t>
            </a:r>
            <a:endParaRPr lang="en-US" altLang="zh-CN" b="1" dirty="0" smtClean="0">
              <a:solidFill>
                <a:srgbClr val="5F5E5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639" y="2059536"/>
            <a:ext cx="10847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B. 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客户拜访：定期出国拜访客户，与其面对面谈判。</a:t>
            </a:r>
            <a:endParaRPr lang="en-US" altLang="zh-CN" b="1" dirty="0" smtClean="0">
              <a:solidFill>
                <a:srgbClr val="5F5E5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6895" y="2963577"/>
            <a:ext cx="346247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7963375" y="2963578"/>
            <a:ext cx="3486838" cy="196562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9887" y="2928934"/>
            <a:ext cx="3143272" cy="1941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69887" y="500063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缅甸客户拜访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70349" y="500063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俄罗斯展会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56563" y="5072074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美国展会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" name="Picture 7" descr="C:\Users\鸾\Desktop\IMG_306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44493" y="0"/>
            <a:ext cx="12242843" cy="6858000"/>
          </a:xfrm>
          <a:prstGeom prst="rect">
            <a:avLst/>
          </a:prstGeom>
          <a:noFill/>
        </p:spPr>
      </p:pic>
      <p:pic>
        <p:nvPicPr>
          <p:cNvPr id="3080" name="Picture 8" descr="C:\Users\鸾\Desktop\IMAG019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-24"/>
            <a:ext cx="12242843" cy="6858024"/>
          </a:xfrm>
          <a:prstGeom prst="rect">
            <a:avLst/>
          </a:prstGeom>
          <a:noFill/>
        </p:spPr>
      </p:pic>
      <p:pic>
        <p:nvPicPr>
          <p:cNvPr id="3081" name="Picture 9" descr="C:\Users\鸾\Desktop\IMG_20150202_162926_conew1.jpg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0" y="0"/>
            <a:ext cx="12198350" cy="6876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xit" presetSubtype="54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xit" presetSubtype="54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xit" presetSubtype="54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3" presetClass="exit" presetSubtype="54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xit" presetSubtype="54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27946" y="2428868"/>
            <a:ext cx="5014831" cy="354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6"/>
          <p:cNvSpPr txBox="1"/>
          <p:nvPr/>
        </p:nvSpPr>
        <p:spPr>
          <a:xfrm>
            <a:off x="966311" y="992282"/>
            <a:ext cx="5276878" cy="416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 b="1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3.2 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个人成长</a:t>
            </a:r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zh-CN" altLang="zh-CN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6311" y="1571612"/>
            <a:ext cx="10847865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A. 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见习经理制度，站在领导的角度体会公司发展。</a:t>
            </a:r>
            <a:endParaRPr lang="en-US" altLang="zh-CN" b="1" dirty="0" smtClean="0">
              <a:solidFill>
                <a:srgbClr val="5F5E5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Aft>
                <a:spcPts val="1200"/>
              </a:spcAft>
            </a:pP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B. 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培训：销售技能培训、国际贸易知识培训，石油物探基础知识培训。</a:t>
            </a:r>
            <a:endParaRPr lang="en-US" altLang="zh-CN" b="1" dirty="0" smtClean="0">
              <a:solidFill>
                <a:srgbClr val="5F5E5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Aft>
                <a:spcPts val="1200"/>
              </a:spcAft>
            </a:pP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C. 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良好习惯养成：工作计划与总结，每周</a:t>
            </a:r>
            <a:r>
              <a:rPr lang="en-US" altLang="zh-CN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本书等。</a:t>
            </a:r>
            <a:endParaRPr lang="en-US" altLang="zh-CN" b="1" dirty="0" smtClean="0">
              <a:solidFill>
                <a:srgbClr val="5F5E5C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5687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9167</TotalTime>
  <Words>303</Words>
  <Application>Microsoft Office PowerPoint</Application>
  <PresentationFormat>自定义</PresentationFormat>
  <Paragraphs>32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Andy Guo</cp:lastModifiedBy>
  <cp:revision>2521</cp:revision>
  <dcterms:modified xsi:type="dcterms:W3CDTF">2015-05-12T08:24:27Z</dcterms:modified>
</cp:coreProperties>
</file>